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88" r:id="rId6"/>
    <p:sldId id="261" r:id="rId7"/>
    <p:sldId id="262" r:id="rId8"/>
    <p:sldId id="263" r:id="rId9"/>
    <p:sldId id="265" r:id="rId10"/>
    <p:sldId id="266" r:id="rId11"/>
    <p:sldId id="282" r:id="rId12"/>
    <p:sldId id="283" r:id="rId13"/>
    <p:sldId id="289" r:id="rId14"/>
    <p:sldId id="290" r:id="rId15"/>
    <p:sldId id="279" r:id="rId16"/>
    <p:sldId id="291" r:id="rId17"/>
    <p:sldId id="292" r:id="rId18"/>
    <p:sldId id="293" r:id="rId19"/>
    <p:sldId id="281" r:id="rId20"/>
    <p:sldId id="284" r:id="rId21"/>
    <p:sldId id="285" r:id="rId22"/>
    <p:sldId id="286" r:id="rId23"/>
    <p:sldId id="287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E2C"/>
    <a:srgbClr val="465723"/>
    <a:srgbClr val="39471D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B470-7265-476E-AEAE-B994A4C99C3B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004D-6DBE-467E-B9C8-3ECFC1EB98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6004D-6DBE-467E-B9C8-3ECFC1EB986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5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8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79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01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4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5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0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0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6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csURJC-students/2016-tfg-jorge-vela" TargetMode="External"/><Relationship Id="rId2" Type="http://schemas.openxmlformats.org/officeDocument/2006/relationships/hyperlink" Target="http://jderobot.org/Jvela-tf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2276873"/>
            <a:ext cx="6912768" cy="504056"/>
          </a:xfrm>
        </p:spPr>
        <p:txBody>
          <a:bodyPr>
            <a:normAutofit fontScale="90000"/>
          </a:bodyPr>
          <a:lstStyle/>
          <a:p>
            <a:r>
              <a:rPr lang="es-ES" dirty="0"/>
              <a:t>Despegue, navegación y aterrizaje visuales de un drone usando JdeRobot</a:t>
            </a:r>
            <a:r>
              <a:rPr lang="pt-BR" dirty="0"/>
              <a:t> 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8466" y="4437112"/>
            <a:ext cx="5489409" cy="1224136"/>
          </a:xfrm>
        </p:spPr>
        <p:txBody>
          <a:bodyPr>
            <a:normAutofit fontScale="77500" lnSpcReduction="20000"/>
          </a:bodyPr>
          <a:lstStyle/>
          <a:p>
            <a:endParaRPr lang="es-ES" dirty="0"/>
          </a:p>
          <a:p>
            <a:r>
              <a:rPr lang="es-ES" i="1" dirty="0">
                <a:solidFill>
                  <a:schemeClr val="tx1"/>
                </a:solidFill>
              </a:rPr>
              <a:t>Jorge Vela Peña</a:t>
            </a:r>
          </a:p>
          <a:p>
            <a:r>
              <a:rPr lang="es-ES" i="1" dirty="0">
                <a:solidFill>
                  <a:schemeClr val="tx1"/>
                </a:solidFill>
              </a:rPr>
              <a:t>j.vela@alumnos.urjc.es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5" y="332656"/>
            <a:ext cx="2448272" cy="108011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26" y="3493692"/>
            <a:ext cx="936104" cy="120875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21755"/>
            <a:ext cx="1905266" cy="95263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158578" y="6021288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latin typeface="+mj-lt"/>
              </a:rPr>
              <a:t>X de octubre de 2017</a:t>
            </a:r>
          </a:p>
        </p:txBody>
      </p:sp>
    </p:spTree>
    <p:extLst>
      <p:ext uri="{BB962C8B-B14F-4D97-AF65-F5344CB8AC3E}">
        <p14:creationId xmlns:p14="http://schemas.microsoft.com/office/powerpoint/2010/main" val="56442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B8B6816F-97B7-4E14-9E93-C8E253F98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09" t="24431" r="13074" b="39070"/>
          <a:stretch/>
        </p:blipFill>
        <p:spPr>
          <a:xfrm>
            <a:off x="5175408" y="5019869"/>
            <a:ext cx="2751902" cy="1719714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FA3FB1F-D4CE-4B31-8F46-A6BE5FA7F3BE}"/>
              </a:ext>
            </a:extLst>
          </p:cNvPr>
          <p:cNvSpPr/>
          <p:nvPr/>
        </p:nvSpPr>
        <p:spPr>
          <a:xfrm>
            <a:off x="6281474" y="4420934"/>
            <a:ext cx="2843808" cy="5232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825D8FD-E0AB-46FA-B6D0-0E2CB7D0729D}"/>
              </a:ext>
            </a:extLst>
          </p:cNvPr>
          <p:cNvSpPr/>
          <p:nvPr/>
        </p:nvSpPr>
        <p:spPr>
          <a:xfrm>
            <a:off x="96613" y="4408819"/>
            <a:ext cx="2843808" cy="5232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9B2F15F-2F7C-4767-A73A-FB44E5675830}"/>
              </a:ext>
            </a:extLst>
          </p:cNvPr>
          <p:cNvSpPr/>
          <p:nvPr/>
        </p:nvSpPr>
        <p:spPr>
          <a:xfrm>
            <a:off x="2978962" y="4408819"/>
            <a:ext cx="3154880" cy="5232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7FCD76B-1315-48D3-94C0-3FEA0AF8A1F6}"/>
              </a:ext>
            </a:extLst>
          </p:cNvPr>
          <p:cNvSpPr/>
          <p:nvPr/>
        </p:nvSpPr>
        <p:spPr>
          <a:xfrm>
            <a:off x="2157571" y="2366940"/>
            <a:ext cx="4536504" cy="8279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C683EF0-836A-4CAB-AE64-3C538A86446D}"/>
              </a:ext>
            </a:extLst>
          </p:cNvPr>
          <p:cNvSpPr txBox="1"/>
          <p:nvPr/>
        </p:nvSpPr>
        <p:spPr>
          <a:xfrm>
            <a:off x="58072" y="4350329"/>
            <a:ext cx="298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Interfaz de control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0C3C139-FDB4-4245-8A01-4B1C936B8B0F}"/>
              </a:ext>
            </a:extLst>
          </p:cNvPr>
          <p:cNvSpPr txBox="1"/>
          <p:nvPr/>
        </p:nvSpPr>
        <p:spPr>
          <a:xfrm>
            <a:off x="6281474" y="4408819"/>
            <a:ext cx="297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Algoritmo principal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487C8FB-514D-4932-94D8-7760B575A3B0}"/>
              </a:ext>
            </a:extLst>
          </p:cNvPr>
          <p:cNvSpPr txBox="1"/>
          <p:nvPr/>
        </p:nvSpPr>
        <p:spPr>
          <a:xfrm>
            <a:off x="2978962" y="4365104"/>
            <a:ext cx="322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Diagrama de estados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378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459195" y="1523573"/>
            <a:ext cx="39332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Arquitectura software</a:t>
            </a:r>
            <a:endParaRPr lang="es-ES" sz="3200" dirty="0"/>
          </a:p>
          <a:p>
            <a:pPr algn="ctr"/>
            <a:endParaRPr lang="es-ES" sz="3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0C1EC3-E78C-4653-9514-09F50E14144C}"/>
              </a:ext>
            </a:extLst>
          </p:cNvPr>
          <p:cNvSpPr txBox="1"/>
          <p:nvPr/>
        </p:nvSpPr>
        <p:spPr>
          <a:xfrm>
            <a:off x="2708943" y="2481049"/>
            <a:ext cx="343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/>
              <a:t>Aplicación principal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F5EE918-D065-47CC-9A98-85B9E8A3B8FF}"/>
              </a:ext>
            </a:extLst>
          </p:cNvPr>
          <p:cNvCxnSpPr/>
          <p:nvPr/>
        </p:nvCxnSpPr>
        <p:spPr>
          <a:xfrm>
            <a:off x="4425824" y="3212976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08EF136-BB56-4488-ABDD-EF9C36D6D475}"/>
              </a:ext>
            </a:extLst>
          </p:cNvPr>
          <p:cNvCxnSpPr/>
          <p:nvPr/>
        </p:nvCxnSpPr>
        <p:spPr>
          <a:xfrm flipH="1">
            <a:off x="899592" y="3789040"/>
            <a:ext cx="3526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D84E26B-6AA2-4F00-972F-AF5A4E115265}"/>
              </a:ext>
            </a:extLst>
          </p:cNvPr>
          <p:cNvCxnSpPr/>
          <p:nvPr/>
        </p:nvCxnSpPr>
        <p:spPr>
          <a:xfrm flipH="1">
            <a:off x="4425824" y="3789040"/>
            <a:ext cx="3526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1E41131-8A12-43C6-85F3-58FB67A08B25}"/>
              </a:ext>
            </a:extLst>
          </p:cNvPr>
          <p:cNvCxnSpPr>
            <a:cxnSpLocks/>
          </p:cNvCxnSpPr>
          <p:nvPr/>
        </p:nvCxnSpPr>
        <p:spPr>
          <a:xfrm>
            <a:off x="899592" y="3789040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C06576F-BDBC-4F0B-93C1-9B5F39EF7046}"/>
              </a:ext>
            </a:extLst>
          </p:cNvPr>
          <p:cNvCxnSpPr>
            <a:cxnSpLocks/>
          </p:cNvCxnSpPr>
          <p:nvPr/>
        </p:nvCxnSpPr>
        <p:spPr>
          <a:xfrm>
            <a:off x="4425824" y="3789040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CA4A8A-4A99-4676-8E30-1CF793AB4750}"/>
              </a:ext>
            </a:extLst>
          </p:cNvPr>
          <p:cNvCxnSpPr>
            <a:cxnSpLocks/>
          </p:cNvCxnSpPr>
          <p:nvPr/>
        </p:nvCxnSpPr>
        <p:spPr>
          <a:xfrm>
            <a:off x="7952056" y="3789040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BF08D214-52C4-4D4E-9806-D3E839AB6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9" t="24549" r="39066" b="46275"/>
          <a:stretch/>
        </p:blipFill>
        <p:spPr>
          <a:xfrm>
            <a:off x="686153" y="5015994"/>
            <a:ext cx="3980094" cy="17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4373" y="1549548"/>
            <a:ext cx="3035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Primer aterrizaje</a:t>
            </a:r>
            <a:endParaRPr lang="es-ES" sz="3200" dirty="0"/>
          </a:p>
        </p:txBody>
      </p:sp>
      <p:pic>
        <p:nvPicPr>
          <p:cNvPr id="9" name="Drone take off and land">
            <a:hlinkClick r:id="" action="ppaction://media"/>
            <a:extLst>
              <a:ext uri="{FF2B5EF4-FFF2-40B4-BE49-F238E27FC236}">
                <a16:creationId xmlns:a16="http://schemas.microsoft.com/office/drawing/2014/main" id="{E1D46ADD-26A7-464B-B0D7-4617717D7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876" y="2237862"/>
            <a:ext cx="7074532" cy="38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4373" y="1549548"/>
            <a:ext cx="347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Detección de baliza</a:t>
            </a:r>
            <a:endParaRPr lang="es-ES" sz="3200" dirty="0"/>
          </a:p>
        </p:txBody>
      </p:sp>
      <p:pic>
        <p:nvPicPr>
          <p:cNvPr id="3" name="J Detect Beacon">
            <a:hlinkClick r:id="" action="ppaction://media"/>
            <a:extLst>
              <a:ext uri="{FF2B5EF4-FFF2-40B4-BE49-F238E27FC236}">
                <a16:creationId xmlns:a16="http://schemas.microsoft.com/office/drawing/2014/main" id="{51955D62-78E1-4CF1-9743-819415A52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9632" y="2348880"/>
            <a:ext cx="6516216" cy="36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362100" y="1536913"/>
            <a:ext cx="631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Algoritmo completo en el simulador</a:t>
            </a:r>
            <a:endParaRPr lang="es-ES" sz="3200" dirty="0"/>
          </a:p>
        </p:txBody>
      </p:sp>
      <p:pic>
        <p:nvPicPr>
          <p:cNvPr id="9" name="Algorithm">
            <a:hlinkClick r:id="" action="ppaction://media"/>
            <a:extLst>
              <a:ext uri="{FF2B5EF4-FFF2-40B4-BE49-F238E27FC236}">
                <a16:creationId xmlns:a16="http://schemas.microsoft.com/office/drawing/2014/main" id="{F8CB4175-6784-470B-8C58-CBE4CBBA16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959" y="2191140"/>
            <a:ext cx="7344816" cy="41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362100" y="1536913"/>
            <a:ext cx="654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Algoritmo completo con el drone real</a:t>
            </a:r>
            <a:endParaRPr lang="es-ES" sz="3200" dirty="0"/>
          </a:p>
        </p:txBody>
      </p:sp>
      <p:pic>
        <p:nvPicPr>
          <p:cNvPr id="9" name="VID 20171022 200918">
            <a:hlinkClick r:id="" action="ppaction://media"/>
            <a:extLst>
              <a:ext uri="{FF2B5EF4-FFF2-40B4-BE49-F238E27FC236}">
                <a16:creationId xmlns:a16="http://schemas.microsoft.com/office/drawing/2014/main" id="{E3AE13F1-1AC7-434B-BC3C-01F501974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5697" y="2200685"/>
            <a:ext cx="7178711" cy="40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641947"/>
            <a:ext cx="8229600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Aislar objetos de interés del resto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OpenCV, con filtros de color y operadores morfológicos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Área de las figuras y sus intersecciones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366380" y="1582778"/>
            <a:ext cx="20541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D8B419-B1EE-4382-8AA5-AD1826916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3"/>
          <a:stretch/>
        </p:blipFill>
        <p:spPr>
          <a:xfrm>
            <a:off x="3089683" y="4725144"/>
            <a:ext cx="5154725" cy="18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6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641947"/>
            <a:ext cx="8229600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Despegue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Búsqueda</a:t>
            </a:r>
          </a:p>
          <a:p>
            <a:pPr marL="0" indent="0">
              <a:buNone/>
            </a:pPr>
            <a:r>
              <a:rPr lang="es-ES" sz="2800" dirty="0"/>
              <a:t> </a:t>
            </a:r>
          </a:p>
          <a:p>
            <a:pPr marL="0" indent="0">
              <a:buNone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Aterrizaje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366380" y="1582778"/>
            <a:ext cx="14454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Control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5EA9E95-B87F-4C72-A424-AEE749069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77" y="2389853"/>
            <a:ext cx="1669279" cy="165305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EE66A1F-5FCC-4C5E-96D1-1B6B032797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/>
          <a:stretch/>
        </p:blipFill>
        <p:spPr>
          <a:xfrm>
            <a:off x="5314319" y="2852936"/>
            <a:ext cx="3466728" cy="202944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C385655-E928-440A-AF39-7CE77C40B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96" y="5015120"/>
            <a:ext cx="2766059" cy="161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2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2411760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La validación ha tenido un resultado satisfactorio.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Cada parte se a probado por separado y finalmente el conjunto completo, en los robots simulado y real.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518062" y="1689213"/>
            <a:ext cx="42963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Validación experimental</a:t>
            </a:r>
            <a:endParaRPr lang="es-ES" sz="3200" dirty="0"/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A9061E8-A3B1-4C20-B9B0-594ACF6907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14117" r="49295" b="21609"/>
          <a:stretch/>
        </p:blipFill>
        <p:spPr>
          <a:xfrm>
            <a:off x="210951" y="3696159"/>
            <a:ext cx="1912777" cy="186806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C5D0477-3063-4478-BCE3-4D1F4443AA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 t="15328" r="25292" b="19272"/>
          <a:stretch/>
        </p:blipFill>
        <p:spPr>
          <a:xfrm>
            <a:off x="2287415" y="3693985"/>
            <a:ext cx="2016224" cy="18702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3CC2BED-BD33-43C8-ADE1-69512B10E9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92" t="15800" r="25500" b="19639"/>
          <a:stretch/>
        </p:blipFill>
        <p:spPr>
          <a:xfrm>
            <a:off x="4453091" y="3693985"/>
            <a:ext cx="2253345" cy="18702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A389E21-371E-48D5-90BC-F51A70AA85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28" t="23401" r="35038" b="19517"/>
          <a:stretch/>
        </p:blipFill>
        <p:spPr>
          <a:xfrm>
            <a:off x="6886818" y="3693984"/>
            <a:ext cx="1920286" cy="18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7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2411760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Probar en exteriores con el 3DR Solo drone.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Probar otros métodos para conseguir trayectorias </a:t>
            </a:r>
            <a:r>
              <a:rPr lang="es-ES" sz="2400"/>
              <a:t>mas lejanas.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3156" y="1464749"/>
            <a:ext cx="2557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Líneas futuras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3132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Enlaces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9115" y="3011442"/>
            <a:ext cx="8037685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Mediawiki: </a:t>
            </a:r>
            <a:r>
              <a:rPr lang="es-ES" sz="2400" dirty="0">
                <a:hlinkClick r:id="rId2"/>
              </a:rPr>
              <a:t>http://jderobot.org/Jvela-tfg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Repositorio: </a:t>
            </a:r>
            <a:r>
              <a:rPr lang="es-ES" sz="2400" dirty="0">
                <a:hlinkClick r:id="rId3"/>
              </a:rPr>
              <a:t>https://github.com/RoboticsURJC-students/2016-tfg-jorge-vela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707904" y="1963603"/>
            <a:ext cx="1449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Enlaces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680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Introducción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Objetivos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Infraestructura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Algoritmo de navegación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Percepción y control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Conclusiones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cxnSp>
        <p:nvCxnSpPr>
          <p:cNvPr id="7" name="6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4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ECD6097-FFB8-4501-973E-0736A4C20F5D}"/>
              </a:ext>
            </a:extLst>
          </p:cNvPr>
          <p:cNvSpPr/>
          <p:nvPr/>
        </p:nvSpPr>
        <p:spPr>
          <a:xfrm>
            <a:off x="1619672" y="1412776"/>
            <a:ext cx="2020280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PERCEPCIÓN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C9BB224-5C84-4808-9043-85B85EA8F948}"/>
              </a:ext>
            </a:extLst>
          </p:cNvPr>
          <p:cNvSpPr/>
          <p:nvPr/>
        </p:nvSpPr>
        <p:spPr>
          <a:xfrm>
            <a:off x="5076056" y="1412776"/>
            <a:ext cx="2021701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CONTROL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0B8D25E-A619-4F83-B618-597A9C6AC884}"/>
              </a:ext>
            </a:extLst>
          </p:cNvPr>
          <p:cNvCxnSpPr>
            <a:cxnSpLocks/>
          </p:cNvCxnSpPr>
          <p:nvPr/>
        </p:nvCxnSpPr>
        <p:spPr>
          <a:xfrm>
            <a:off x="3779912" y="1988840"/>
            <a:ext cx="11866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D1859C7-17F1-4A19-B6FD-230FE42D6302}"/>
              </a:ext>
            </a:extLst>
          </p:cNvPr>
          <p:cNvCxnSpPr>
            <a:cxnSpLocks/>
          </p:cNvCxnSpPr>
          <p:nvPr/>
        </p:nvCxnSpPr>
        <p:spPr>
          <a:xfrm>
            <a:off x="1547664" y="5085184"/>
            <a:ext cx="591013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Flecha: curvada hacia la izquierda 21">
            <a:extLst>
              <a:ext uri="{FF2B5EF4-FFF2-40B4-BE49-F238E27FC236}">
                <a16:creationId xmlns:a16="http://schemas.microsoft.com/office/drawing/2014/main" id="{01EC8EF4-954E-4662-BDE7-FD40E94C2F64}"/>
              </a:ext>
            </a:extLst>
          </p:cNvPr>
          <p:cNvSpPr/>
          <p:nvPr/>
        </p:nvSpPr>
        <p:spPr>
          <a:xfrm>
            <a:off x="7162673" y="2608515"/>
            <a:ext cx="576064" cy="23326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Flecha: curvada hacia la izquierda 22">
            <a:extLst>
              <a:ext uri="{FF2B5EF4-FFF2-40B4-BE49-F238E27FC236}">
                <a16:creationId xmlns:a16="http://schemas.microsoft.com/office/drawing/2014/main" id="{C405CB80-9381-4FDF-8A1B-D8E33E63791D}"/>
              </a:ext>
            </a:extLst>
          </p:cNvPr>
          <p:cNvSpPr/>
          <p:nvPr/>
        </p:nvSpPr>
        <p:spPr>
          <a:xfrm flipH="1" flipV="1">
            <a:off x="1115616" y="2636912"/>
            <a:ext cx="504056" cy="230425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260D1B7-4A0C-4A08-AF9C-E4683C5D5894}"/>
              </a:ext>
            </a:extLst>
          </p:cNvPr>
          <p:cNvSpPr txBox="1"/>
          <p:nvPr/>
        </p:nvSpPr>
        <p:spPr>
          <a:xfrm>
            <a:off x="1801720" y="2276872"/>
            <a:ext cx="165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Procesamiento de imágenes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2BB34D9-2FCB-47C5-B707-5E5E174C9480}"/>
              </a:ext>
            </a:extLst>
          </p:cNvPr>
          <p:cNvSpPr txBox="1"/>
          <p:nvPr/>
        </p:nvSpPr>
        <p:spPr>
          <a:xfrm>
            <a:off x="5292080" y="2276871"/>
            <a:ext cx="1688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Autómata finito de estados 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A29AF253-C252-4E7A-A20C-52C5C118B0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269565"/>
            <a:ext cx="1513282" cy="134076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EC0D6AAF-4673-4E22-A0D9-F443E8359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9" y="5301207"/>
            <a:ext cx="2017642" cy="140532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8B857712-0F6D-4881-8E7B-F4983B023F01}"/>
              </a:ext>
            </a:extLst>
          </p:cNvPr>
          <p:cNvSpPr txBox="1"/>
          <p:nvPr/>
        </p:nvSpPr>
        <p:spPr>
          <a:xfrm>
            <a:off x="179512" y="3590175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Cámara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BC01E99-BAE4-4391-A96F-DE45F09A88EC}"/>
              </a:ext>
            </a:extLst>
          </p:cNvPr>
          <p:cNvSpPr txBox="1"/>
          <p:nvPr/>
        </p:nvSpPr>
        <p:spPr>
          <a:xfrm>
            <a:off x="7884368" y="3590175"/>
            <a:ext cx="11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Motores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E854321-BC4B-484F-9851-33CA484683A5}"/>
              </a:ext>
            </a:extLst>
          </p:cNvPr>
          <p:cNvSpPr txBox="1"/>
          <p:nvPr/>
        </p:nvSpPr>
        <p:spPr>
          <a:xfrm>
            <a:off x="5868144" y="4639198"/>
            <a:ext cx="138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Actuadores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37B3516-D317-4347-AD31-3AB629146F44}"/>
              </a:ext>
            </a:extLst>
          </p:cNvPr>
          <p:cNvSpPr txBox="1"/>
          <p:nvPr/>
        </p:nvSpPr>
        <p:spPr>
          <a:xfrm>
            <a:off x="1801720" y="4674614"/>
            <a:ext cx="138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Sensores</a:t>
            </a:r>
          </a:p>
        </p:txBody>
      </p:sp>
      <p:pic>
        <p:nvPicPr>
          <p:cNvPr id="48" name="Gráfico 47" descr="Actualizar">
            <a:extLst>
              <a:ext uri="{FF2B5EF4-FFF2-40B4-BE49-F238E27FC236}">
                <a16:creationId xmlns:a16="http://schemas.microsoft.com/office/drawing/2014/main" id="{3E0AC628-4BD5-405C-AFF4-5012AA4DA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419872" y="2654050"/>
            <a:ext cx="1985147" cy="19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78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FEEEA38-8871-4574-9286-A87BDF23CB8D}"/>
              </a:ext>
            </a:extLst>
          </p:cNvPr>
          <p:cNvSpPr/>
          <p:nvPr/>
        </p:nvSpPr>
        <p:spPr>
          <a:xfrm>
            <a:off x="2339752" y="1484784"/>
            <a:ext cx="122413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30EFF03-3AC7-433B-842B-3EE1BC13F9C0}"/>
              </a:ext>
            </a:extLst>
          </p:cNvPr>
          <p:cNvSpPr/>
          <p:nvPr/>
        </p:nvSpPr>
        <p:spPr>
          <a:xfrm>
            <a:off x="3960439" y="1484784"/>
            <a:ext cx="122413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E364E0-1C78-49CB-BDBA-F77B1F25A941}"/>
              </a:ext>
            </a:extLst>
          </p:cNvPr>
          <p:cNvSpPr/>
          <p:nvPr/>
        </p:nvSpPr>
        <p:spPr>
          <a:xfrm>
            <a:off x="5581126" y="1500910"/>
            <a:ext cx="122413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Envío de </a:t>
            </a:r>
          </a:p>
          <a:p>
            <a:pPr algn="ctr"/>
            <a:r>
              <a:rPr lang="es-ES" sz="1400" dirty="0"/>
              <a:t>instrucciones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1398E49-6FA0-4B40-9592-FD605EF9B49E}"/>
              </a:ext>
            </a:extLst>
          </p:cNvPr>
          <p:cNvCxnSpPr>
            <a:cxnSpLocks/>
          </p:cNvCxnSpPr>
          <p:nvPr/>
        </p:nvCxnSpPr>
        <p:spPr>
          <a:xfrm>
            <a:off x="3563888" y="211297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8087B6C-1D62-4EFC-869D-19FE0536F3DE}"/>
              </a:ext>
            </a:extLst>
          </p:cNvPr>
          <p:cNvCxnSpPr>
            <a:cxnSpLocks/>
          </p:cNvCxnSpPr>
          <p:nvPr/>
        </p:nvCxnSpPr>
        <p:spPr>
          <a:xfrm>
            <a:off x="5184575" y="209685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4674F9-841F-4FAF-B06E-350E4F3F11BD}"/>
              </a:ext>
            </a:extLst>
          </p:cNvPr>
          <p:cNvSpPr txBox="1"/>
          <p:nvPr/>
        </p:nvSpPr>
        <p:spPr>
          <a:xfrm>
            <a:off x="4259" y="1960563"/>
            <a:ext cx="20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Imagen de entrada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6FB47E9-207A-4FAC-9496-9E6772397E8E}"/>
              </a:ext>
            </a:extLst>
          </p:cNvPr>
          <p:cNvCxnSpPr>
            <a:cxnSpLocks/>
          </p:cNvCxnSpPr>
          <p:nvPr/>
        </p:nvCxnSpPr>
        <p:spPr>
          <a:xfrm>
            <a:off x="1898780" y="2145229"/>
            <a:ext cx="25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10359C-AE7B-4A90-9C5B-3418C8556FAF}"/>
              </a:ext>
            </a:extLst>
          </p:cNvPr>
          <p:cNvSpPr txBox="1"/>
          <p:nvPr/>
        </p:nvSpPr>
        <p:spPr>
          <a:xfrm>
            <a:off x="2417541" y="1620421"/>
            <a:ext cx="118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CONTROL           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A2D7E0-3C94-4B9D-84AC-E471745D0C53}"/>
              </a:ext>
            </a:extLst>
          </p:cNvPr>
          <p:cNvSpPr txBox="1"/>
          <p:nvPr/>
        </p:nvSpPr>
        <p:spPr>
          <a:xfrm>
            <a:off x="2547359" y="1805087"/>
            <a:ext cx="866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PD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1F68377-936D-496A-823A-F0A5C76100D2}"/>
              </a:ext>
            </a:extLst>
          </p:cNvPr>
          <p:cNvSpPr txBox="1"/>
          <p:nvPr/>
        </p:nvSpPr>
        <p:spPr>
          <a:xfrm>
            <a:off x="3960439" y="1839285"/>
            <a:ext cx="118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Filtro paso bajo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AFFD84B-EF41-440D-83D5-A9ED98682963}"/>
              </a:ext>
            </a:extLst>
          </p:cNvPr>
          <p:cNvCxnSpPr>
            <a:cxnSpLocks/>
          </p:cNvCxnSpPr>
          <p:nvPr/>
        </p:nvCxnSpPr>
        <p:spPr>
          <a:xfrm>
            <a:off x="6805262" y="209685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4A2E48-1003-4E2C-AFB7-1E35B5C53403}"/>
              </a:ext>
            </a:extLst>
          </p:cNvPr>
          <p:cNvSpPr txBox="1"/>
          <p:nvPr/>
        </p:nvSpPr>
        <p:spPr>
          <a:xfrm>
            <a:off x="7138177" y="1928312"/>
            <a:ext cx="203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Ejecución del drone</a:t>
            </a:r>
          </a:p>
        </p:txBody>
      </p:sp>
    </p:spTree>
    <p:extLst>
      <p:ext uri="{BB962C8B-B14F-4D97-AF65-F5344CB8AC3E}">
        <p14:creationId xmlns:p14="http://schemas.microsoft.com/office/powerpoint/2010/main" val="142646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A73BB7CA-E066-415F-9260-C3EBE84F1905}"/>
              </a:ext>
            </a:extLst>
          </p:cNvPr>
          <p:cNvSpPr/>
          <p:nvPr/>
        </p:nvSpPr>
        <p:spPr>
          <a:xfrm>
            <a:off x="3660187" y="116632"/>
            <a:ext cx="2016224" cy="1944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Despegue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C720735-2C1E-4650-8AD2-47D8F4FB9EFB}"/>
              </a:ext>
            </a:extLst>
          </p:cNvPr>
          <p:cNvSpPr/>
          <p:nvPr/>
        </p:nvSpPr>
        <p:spPr>
          <a:xfrm>
            <a:off x="971600" y="1751214"/>
            <a:ext cx="2016224" cy="194421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/>
              <a:t>Aterrizaje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A261F50-2E01-4A94-BF01-04B898932199}"/>
              </a:ext>
            </a:extLst>
          </p:cNvPr>
          <p:cNvSpPr/>
          <p:nvPr/>
        </p:nvSpPr>
        <p:spPr>
          <a:xfrm>
            <a:off x="1979712" y="4653136"/>
            <a:ext cx="2016224" cy="194421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Baliza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2BBFAA4-CC34-4F21-9B7A-97964C83095E}"/>
              </a:ext>
            </a:extLst>
          </p:cNvPr>
          <p:cNvCxnSpPr/>
          <p:nvPr/>
        </p:nvCxnSpPr>
        <p:spPr>
          <a:xfrm>
            <a:off x="5676411" y="1556792"/>
            <a:ext cx="948428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5E67DF84-B973-433C-84D3-EFF1B7D72227}"/>
              </a:ext>
            </a:extLst>
          </p:cNvPr>
          <p:cNvCxnSpPr/>
          <p:nvPr/>
        </p:nvCxnSpPr>
        <p:spPr>
          <a:xfrm flipH="1">
            <a:off x="4139952" y="5874322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BE0B5A30-19B3-4C34-835F-1CE34E3E5F96}"/>
              </a:ext>
            </a:extLst>
          </p:cNvPr>
          <p:cNvCxnSpPr>
            <a:cxnSpLocks/>
          </p:cNvCxnSpPr>
          <p:nvPr/>
        </p:nvCxnSpPr>
        <p:spPr>
          <a:xfrm flipH="1" flipV="1">
            <a:off x="2267744" y="3695430"/>
            <a:ext cx="360040" cy="927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A2E82418-51BF-4566-BED8-8AF2D4019159}"/>
              </a:ext>
            </a:extLst>
          </p:cNvPr>
          <p:cNvCxnSpPr>
            <a:cxnSpLocks/>
          </p:cNvCxnSpPr>
          <p:nvPr/>
        </p:nvCxnSpPr>
        <p:spPr>
          <a:xfrm flipV="1">
            <a:off x="2782971" y="1345597"/>
            <a:ext cx="871333" cy="69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DF793B2-F348-40D0-A960-D27603B3C1E6}"/>
              </a:ext>
            </a:extLst>
          </p:cNvPr>
          <p:cNvSpPr txBox="1"/>
          <p:nvPr/>
        </p:nvSpPr>
        <p:spPr>
          <a:xfrm>
            <a:off x="5920559" y="1554682"/>
            <a:ext cx="156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Pasan 10 segundos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081514E-C919-4BE0-8C08-A1BC7371FC64}"/>
              </a:ext>
            </a:extLst>
          </p:cNvPr>
          <p:cNvSpPr txBox="1"/>
          <p:nvPr/>
        </p:nvSpPr>
        <p:spPr>
          <a:xfrm>
            <a:off x="7283345" y="4373921"/>
            <a:ext cx="1710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Ve una posible baliza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1A3AED0-99FD-4A71-81C3-CA571024E7D5}"/>
              </a:ext>
            </a:extLst>
          </p:cNvPr>
          <p:cNvSpPr txBox="1"/>
          <p:nvPr/>
        </p:nvSpPr>
        <p:spPr>
          <a:xfrm>
            <a:off x="5588043" y="4094706"/>
            <a:ext cx="1369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No es una baliza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9723548-48DB-4B4E-8353-B70AAA83EB85}"/>
              </a:ext>
            </a:extLst>
          </p:cNvPr>
          <p:cNvSpPr txBox="1"/>
          <p:nvPr/>
        </p:nvSpPr>
        <p:spPr>
          <a:xfrm>
            <a:off x="4334489" y="5874322"/>
            <a:ext cx="111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Es una baliza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924C52B-B642-4364-83ED-25A36D9BEAA6}"/>
              </a:ext>
            </a:extLst>
          </p:cNvPr>
          <p:cNvSpPr txBox="1"/>
          <p:nvPr/>
        </p:nvSpPr>
        <p:spPr>
          <a:xfrm>
            <a:off x="2455773" y="4028083"/>
            <a:ext cx="171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Se centra en la baliza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261871B-FCAE-40EF-B027-FCD509918C9F}"/>
              </a:ext>
            </a:extLst>
          </p:cNvPr>
          <p:cNvSpPr txBox="1"/>
          <p:nvPr/>
        </p:nvSpPr>
        <p:spPr>
          <a:xfrm>
            <a:off x="1035342" y="1246905"/>
            <a:ext cx="253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Comienza de nuevo el algoritmo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6662ED7-9785-4638-91C9-5FFF6D7C9845}"/>
              </a:ext>
            </a:extLst>
          </p:cNvPr>
          <p:cNvSpPr txBox="1"/>
          <p:nvPr/>
        </p:nvSpPr>
        <p:spPr>
          <a:xfrm>
            <a:off x="4812087" y="3302619"/>
            <a:ext cx="1280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Pierde la baliza</a:t>
            </a:r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9F7F353C-FA28-4B55-A74C-36DEE12A8024}"/>
              </a:ext>
            </a:extLst>
          </p:cNvPr>
          <p:cNvCxnSpPr/>
          <p:nvPr/>
        </p:nvCxnSpPr>
        <p:spPr>
          <a:xfrm>
            <a:off x="4119796" y="5445224"/>
            <a:ext cx="131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2D27FC1-4FB0-4AF4-8E05-525B7AF070C3}"/>
              </a:ext>
            </a:extLst>
          </p:cNvPr>
          <p:cNvSpPr txBox="1"/>
          <p:nvPr/>
        </p:nvSpPr>
        <p:spPr>
          <a:xfrm>
            <a:off x="3844856" y="5002202"/>
            <a:ext cx="1937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Pierde parte de la baliza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B767D314-962E-496A-BA3B-B8B2F21C353D}"/>
              </a:ext>
            </a:extLst>
          </p:cNvPr>
          <p:cNvCxnSpPr>
            <a:cxnSpLocks/>
          </p:cNvCxnSpPr>
          <p:nvPr/>
        </p:nvCxnSpPr>
        <p:spPr>
          <a:xfrm flipH="1">
            <a:off x="7164288" y="3890521"/>
            <a:ext cx="432048" cy="90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6A465F55-5EE6-4F63-B145-440BDB3B82B0}"/>
              </a:ext>
            </a:extLst>
          </p:cNvPr>
          <p:cNvCxnSpPr>
            <a:cxnSpLocks/>
          </p:cNvCxnSpPr>
          <p:nvPr/>
        </p:nvCxnSpPr>
        <p:spPr>
          <a:xfrm flipV="1">
            <a:off x="6753398" y="3709346"/>
            <a:ext cx="410890" cy="86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FDE0C1E0-6BF2-4BF0-97F5-6B56DC1DD879}"/>
              </a:ext>
            </a:extLst>
          </p:cNvPr>
          <p:cNvCxnSpPr/>
          <p:nvPr/>
        </p:nvCxnSpPr>
        <p:spPr>
          <a:xfrm flipV="1">
            <a:off x="3924314" y="3140968"/>
            <a:ext cx="266391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22B5C51C-9033-4C7F-B7DA-4017E6619B74}"/>
              </a:ext>
            </a:extLst>
          </p:cNvPr>
          <p:cNvSpPr/>
          <p:nvPr/>
        </p:nvSpPr>
        <p:spPr>
          <a:xfrm>
            <a:off x="6647192" y="1726436"/>
            <a:ext cx="2016224" cy="194421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Búsqueda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99637EE-7D93-40FB-B47F-DB6FA6E3FA3D}"/>
              </a:ext>
            </a:extLst>
          </p:cNvPr>
          <p:cNvSpPr/>
          <p:nvPr/>
        </p:nvSpPr>
        <p:spPr>
          <a:xfrm>
            <a:off x="5508490" y="4653136"/>
            <a:ext cx="2016224" cy="194421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Posible</a:t>
            </a:r>
            <a:r>
              <a:rPr lang="es-ES" dirty="0"/>
              <a:t> </a:t>
            </a:r>
            <a:r>
              <a:rPr lang="es-ES" sz="2400" dirty="0"/>
              <a:t>baliza</a:t>
            </a:r>
          </a:p>
        </p:txBody>
      </p:sp>
    </p:spTree>
    <p:extLst>
      <p:ext uri="{BB962C8B-B14F-4D97-AF65-F5344CB8AC3E}">
        <p14:creationId xmlns:p14="http://schemas.microsoft.com/office/powerpoint/2010/main" val="906478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2DE02093-54E0-40AE-A812-65250271DF8F}"/>
              </a:ext>
            </a:extLst>
          </p:cNvPr>
          <p:cNvSpPr/>
          <p:nvPr/>
        </p:nvSpPr>
        <p:spPr>
          <a:xfrm>
            <a:off x="139553" y="2941528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313E2C6-3511-498C-95C5-21DB73DB03F2}"/>
              </a:ext>
            </a:extLst>
          </p:cNvPr>
          <p:cNvSpPr/>
          <p:nvPr/>
        </p:nvSpPr>
        <p:spPr>
          <a:xfrm>
            <a:off x="149849" y="1987492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DB4B7F82-F73D-42F1-AACD-2452152F6B60}"/>
              </a:ext>
            </a:extLst>
          </p:cNvPr>
          <p:cNvSpPr/>
          <p:nvPr/>
        </p:nvSpPr>
        <p:spPr>
          <a:xfrm>
            <a:off x="3232808" y="1912708"/>
            <a:ext cx="2284795" cy="646331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4E97CAE-6200-4555-B61B-CD563926ECFB}"/>
              </a:ext>
            </a:extLst>
          </p:cNvPr>
          <p:cNvSpPr/>
          <p:nvPr/>
        </p:nvSpPr>
        <p:spPr>
          <a:xfrm>
            <a:off x="6175638" y="1876705"/>
            <a:ext cx="2490524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9F7489A-83A0-4B3D-ADA3-89A28CD305E7}"/>
              </a:ext>
            </a:extLst>
          </p:cNvPr>
          <p:cNvSpPr/>
          <p:nvPr/>
        </p:nvSpPr>
        <p:spPr>
          <a:xfrm>
            <a:off x="6588224" y="1063508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1C5BD3E-6AB3-44C8-B702-44620CE0A581}"/>
              </a:ext>
            </a:extLst>
          </p:cNvPr>
          <p:cNvSpPr/>
          <p:nvPr/>
        </p:nvSpPr>
        <p:spPr>
          <a:xfrm>
            <a:off x="3476643" y="1052736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5CBC98-14DA-44F6-8DD9-B6FC1C0186F5}"/>
              </a:ext>
            </a:extLst>
          </p:cNvPr>
          <p:cNvSpPr txBox="1"/>
          <p:nvPr/>
        </p:nvSpPr>
        <p:spPr>
          <a:xfrm>
            <a:off x="3563994" y="1124744"/>
            <a:ext cx="165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Convertir a HSV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9D5000-7F89-441E-833C-13CB0A17589F}"/>
              </a:ext>
            </a:extLst>
          </p:cNvPr>
          <p:cNvSpPr txBox="1"/>
          <p:nvPr/>
        </p:nvSpPr>
        <p:spPr>
          <a:xfrm>
            <a:off x="6717003" y="1124744"/>
            <a:ext cx="148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 de color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036A30-9AEE-490F-93CC-6A5D8813779B}"/>
              </a:ext>
            </a:extLst>
          </p:cNvPr>
          <p:cNvSpPr txBox="1"/>
          <p:nvPr/>
        </p:nvSpPr>
        <p:spPr>
          <a:xfrm>
            <a:off x="6175637" y="1912709"/>
            <a:ext cx="25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Operadores Morfológicos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E408A2-C2EC-4520-9A26-E0E0F78CC2EF}"/>
              </a:ext>
            </a:extLst>
          </p:cNvPr>
          <p:cNvSpPr txBox="1"/>
          <p:nvPr/>
        </p:nvSpPr>
        <p:spPr>
          <a:xfrm>
            <a:off x="3262116" y="1912709"/>
            <a:ext cx="2255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División de objetos en</a:t>
            </a:r>
          </a:p>
          <a:p>
            <a:r>
              <a:rPr lang="es-ES" dirty="0"/>
              <a:t>diferentes imágenes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556801-47F1-4D5E-A9BF-92432A8EC21F}"/>
              </a:ext>
            </a:extLst>
          </p:cNvPr>
          <p:cNvSpPr txBox="1"/>
          <p:nvPr/>
        </p:nvSpPr>
        <p:spPr>
          <a:xfrm>
            <a:off x="147119" y="2051208"/>
            <a:ext cx="19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 de imágenes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387AE83-967E-4FFB-B9CC-8E750F91CD6A}"/>
              </a:ext>
            </a:extLst>
          </p:cNvPr>
          <p:cNvSpPr txBox="1"/>
          <p:nvPr/>
        </p:nvSpPr>
        <p:spPr>
          <a:xfrm>
            <a:off x="175118" y="2977672"/>
            <a:ext cx="181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resultado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772FFEA-2B47-4D54-BF68-386545BF5BC9}"/>
              </a:ext>
            </a:extLst>
          </p:cNvPr>
          <p:cNvCxnSpPr/>
          <p:nvPr/>
        </p:nvCxnSpPr>
        <p:spPr>
          <a:xfrm>
            <a:off x="2195736" y="1309410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552B9C6-1932-4600-81F4-69F25D15C9B0}"/>
              </a:ext>
            </a:extLst>
          </p:cNvPr>
          <p:cNvCxnSpPr/>
          <p:nvPr/>
        </p:nvCxnSpPr>
        <p:spPr>
          <a:xfrm>
            <a:off x="5517605" y="1309410"/>
            <a:ext cx="1070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F293CF6-07E4-4CBA-9245-DE9C409513A8}"/>
              </a:ext>
            </a:extLst>
          </p:cNvPr>
          <p:cNvCxnSpPr>
            <a:endCxn id="6" idx="0"/>
          </p:cNvCxnSpPr>
          <p:nvPr/>
        </p:nvCxnSpPr>
        <p:spPr>
          <a:xfrm>
            <a:off x="7460540" y="1628800"/>
            <a:ext cx="0" cy="28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B7C3A85-0D24-4806-9B1A-0FC93CEFEF55}"/>
              </a:ext>
            </a:extLst>
          </p:cNvPr>
          <p:cNvCxnSpPr/>
          <p:nvPr/>
        </p:nvCxnSpPr>
        <p:spPr>
          <a:xfrm flipH="1">
            <a:off x="5517603" y="2233861"/>
            <a:ext cx="535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9883739-C756-4C61-A8AA-9B6B80F97BB2}"/>
              </a:ext>
            </a:extLst>
          </p:cNvPr>
          <p:cNvCxnSpPr/>
          <p:nvPr/>
        </p:nvCxnSpPr>
        <p:spPr>
          <a:xfrm flipH="1">
            <a:off x="2339752" y="2233861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3BC7FD9-6A9A-4110-A302-320E2C3F4116}"/>
              </a:ext>
            </a:extLst>
          </p:cNvPr>
          <p:cNvCxnSpPr>
            <a:cxnSpLocks/>
          </p:cNvCxnSpPr>
          <p:nvPr/>
        </p:nvCxnSpPr>
        <p:spPr>
          <a:xfrm>
            <a:off x="1151693" y="2427639"/>
            <a:ext cx="0" cy="49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7D8EEDB-B60F-4341-B127-4BC2AA7C2583}"/>
              </a:ext>
            </a:extLst>
          </p:cNvPr>
          <p:cNvSpPr/>
          <p:nvPr/>
        </p:nvSpPr>
        <p:spPr>
          <a:xfrm>
            <a:off x="120462" y="1064207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846041-AAD3-4330-863F-BB1B45775464}"/>
              </a:ext>
            </a:extLst>
          </p:cNvPr>
          <p:cNvSpPr txBox="1"/>
          <p:nvPr/>
        </p:nvSpPr>
        <p:spPr>
          <a:xfrm>
            <a:off x="120462" y="1100211"/>
            <a:ext cx="19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de entrada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D0EF867-2D1B-4C44-9ABE-AEF7350474B5}"/>
              </a:ext>
            </a:extLst>
          </p:cNvPr>
          <p:cNvSpPr/>
          <p:nvPr/>
        </p:nvSpPr>
        <p:spPr>
          <a:xfrm>
            <a:off x="103650" y="1075963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D7D3FF7-8761-46A2-9AD9-324F668B0F82}"/>
              </a:ext>
            </a:extLst>
          </p:cNvPr>
          <p:cNvSpPr txBox="1"/>
          <p:nvPr/>
        </p:nvSpPr>
        <p:spPr>
          <a:xfrm>
            <a:off x="103650" y="1111967"/>
            <a:ext cx="19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de entrada</a:t>
            </a:r>
          </a:p>
        </p:txBody>
      </p:sp>
    </p:spTree>
    <p:extLst>
      <p:ext uri="{BB962C8B-B14F-4D97-AF65-F5344CB8AC3E}">
        <p14:creationId xmlns:p14="http://schemas.microsoft.com/office/powerpoint/2010/main" val="227858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6786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Robótica y su aplicación en los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Hardware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Software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Aplicaciones en RoboticsLab URJC 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D2CFEAE-931A-4CA2-A27D-1614B24D3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35" y="4574543"/>
            <a:ext cx="2834912" cy="14174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B3D4311-2049-477E-BF6A-86F79659C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99" y="1873876"/>
            <a:ext cx="2458616" cy="21783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C8DD161-0F5D-4DEA-9797-6981253191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26" y="4437112"/>
            <a:ext cx="3764547" cy="16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093076"/>
            <a:ext cx="8229600" cy="39933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Percepción visual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Control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Validación experimental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F2EFF1-3621-473E-A3BD-BE9089D656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40" y="2097538"/>
            <a:ext cx="3608791" cy="13318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17AD89-8196-417C-B729-7050A78182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40201" r="28333" b="21095"/>
          <a:stretch/>
        </p:blipFill>
        <p:spPr>
          <a:xfrm>
            <a:off x="3635896" y="2093076"/>
            <a:ext cx="1536360" cy="13318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20682C3-410E-48F3-ACCF-3FD0032FF3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789040"/>
            <a:ext cx="1821582" cy="12143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15812D2-91EF-4CAE-B6A7-BF9466A340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85" t="16603" r="25680" b="18228"/>
          <a:stretch/>
        </p:blipFill>
        <p:spPr>
          <a:xfrm>
            <a:off x="5285340" y="4745214"/>
            <a:ext cx="2959068" cy="16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093076"/>
            <a:ext cx="8229600" cy="39933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Requisitos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Metodología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Plan de trabajo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F4C3B78-9556-4B46-B046-3D369E945B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99013"/>
            <a:ext cx="1944216" cy="194421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5E210C5-44C8-4D90-86C6-E5F8E64EAC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99012"/>
            <a:ext cx="1822203" cy="18222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B21E865-CE4B-468C-A89C-86C5419CC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713196"/>
            <a:ext cx="2304256" cy="124519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0898A38-CE2D-4DF6-BC3C-51DE231183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4" b="28446"/>
          <a:stretch/>
        </p:blipFill>
        <p:spPr>
          <a:xfrm>
            <a:off x="3491880" y="5143971"/>
            <a:ext cx="1644008" cy="153647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C749CCE-B530-43B1-867C-3F03177D54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29" y="5303819"/>
            <a:ext cx="2660718" cy="7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Infraestructura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8910" y="1907120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Parrot AR.Drone 2.0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Gazebo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JdeRobot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OpenCV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C5B2BD-932B-4D9E-8E0C-5B77149B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32307"/>
            <a:ext cx="2938563" cy="259527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F063E23-14C0-41F5-AA78-D87001B83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15276"/>
            <a:ext cx="2683423" cy="241776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88F6D37-3E17-48B7-827D-882182FA1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452219"/>
            <a:ext cx="4464496" cy="22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541" y="250395"/>
            <a:ext cx="8229600" cy="1143000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rgbClr val="0070C0"/>
                </a:solidFill>
              </a:rPr>
              <a:t>Algoritmo de navegación</a:t>
            </a:r>
            <a:br>
              <a:rPr lang="es-ES" sz="3600" dirty="0">
                <a:solidFill>
                  <a:srgbClr val="0070C0"/>
                </a:solidFill>
              </a:rPr>
            </a:br>
            <a:r>
              <a:rPr lang="es-ES" sz="3600" dirty="0">
                <a:solidFill>
                  <a:srgbClr val="0070C0"/>
                </a:solidFill>
              </a:rPr>
              <a:t>autónoma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3779" y="2150663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Adquisición de la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Procesamiento de la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Envío de la información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779912" y="1496723"/>
            <a:ext cx="13548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Diseño</a:t>
            </a:r>
          </a:p>
          <a:p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B0D280C-9E62-47CD-A178-96A45DF3AB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49"/>
          <a:stretch/>
        </p:blipFill>
        <p:spPr>
          <a:xfrm>
            <a:off x="5208122" y="4005064"/>
            <a:ext cx="1518479" cy="863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32140E0-A8FD-4F5F-9837-D850156E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883021"/>
            <a:ext cx="4896544" cy="29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1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>
            <a:extLst>
              <a:ext uri="{FF2B5EF4-FFF2-40B4-BE49-F238E27FC236}">
                <a16:creationId xmlns:a16="http://schemas.microsoft.com/office/drawing/2014/main" id="{CD3D4194-7D15-4D90-B159-6A53C4627A9D}"/>
              </a:ext>
            </a:extLst>
          </p:cNvPr>
          <p:cNvSpPr/>
          <p:nvPr/>
        </p:nvSpPr>
        <p:spPr>
          <a:xfrm>
            <a:off x="6322141" y="3246426"/>
            <a:ext cx="2589182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34196B04-6A85-481C-A916-2C7A9F655A93}"/>
              </a:ext>
            </a:extLst>
          </p:cNvPr>
          <p:cNvSpPr/>
          <p:nvPr/>
        </p:nvSpPr>
        <p:spPr>
          <a:xfrm>
            <a:off x="3490843" y="3148517"/>
            <a:ext cx="2157039" cy="733467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085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375681"/>
            <a:ext cx="8229600" cy="356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512555" y="1475322"/>
            <a:ext cx="211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</a:t>
            </a:r>
            <a:endParaRPr lang="es-ES" sz="32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589AC76-257C-4B09-AD1F-EDC19AA5EA76}"/>
              </a:ext>
            </a:extLst>
          </p:cNvPr>
          <p:cNvSpPr/>
          <p:nvPr/>
        </p:nvSpPr>
        <p:spPr>
          <a:xfrm>
            <a:off x="355577" y="4264473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379C027-1DBA-4146-B238-E2DF0A839ED2}"/>
              </a:ext>
            </a:extLst>
          </p:cNvPr>
          <p:cNvSpPr/>
          <p:nvPr/>
        </p:nvSpPr>
        <p:spPr>
          <a:xfrm>
            <a:off x="365873" y="3310437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4296E07-8059-4E9C-8C4A-CDBA20419956}"/>
              </a:ext>
            </a:extLst>
          </p:cNvPr>
          <p:cNvSpPr/>
          <p:nvPr/>
        </p:nvSpPr>
        <p:spPr>
          <a:xfrm>
            <a:off x="6804248" y="2386453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EB478D-3A48-467B-8FFA-FFDE585831A2}"/>
              </a:ext>
            </a:extLst>
          </p:cNvPr>
          <p:cNvSpPr/>
          <p:nvPr/>
        </p:nvSpPr>
        <p:spPr>
          <a:xfrm>
            <a:off x="3692667" y="2375681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8B9866B-BACF-408F-AC66-E4161FCE228B}"/>
              </a:ext>
            </a:extLst>
          </p:cNvPr>
          <p:cNvSpPr txBox="1"/>
          <p:nvPr/>
        </p:nvSpPr>
        <p:spPr>
          <a:xfrm>
            <a:off x="3780018" y="2447689"/>
            <a:ext cx="165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Convertir a HSV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ADFC626-FCDC-4416-BBCF-52C111BF452C}"/>
              </a:ext>
            </a:extLst>
          </p:cNvPr>
          <p:cNvSpPr txBox="1"/>
          <p:nvPr/>
        </p:nvSpPr>
        <p:spPr>
          <a:xfrm>
            <a:off x="6933027" y="2447689"/>
            <a:ext cx="148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 de color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FDD9B3E-A7A8-43C6-9180-31D617BD7FF1}"/>
              </a:ext>
            </a:extLst>
          </p:cNvPr>
          <p:cNvSpPr txBox="1"/>
          <p:nvPr/>
        </p:nvSpPr>
        <p:spPr>
          <a:xfrm>
            <a:off x="6391661" y="3235654"/>
            <a:ext cx="25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Operadores Morfológicos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021FEE-08A9-48DD-A231-5B3A0D4B5724}"/>
              </a:ext>
            </a:extLst>
          </p:cNvPr>
          <p:cNvSpPr txBox="1"/>
          <p:nvPr/>
        </p:nvSpPr>
        <p:spPr>
          <a:xfrm>
            <a:off x="3478140" y="3235654"/>
            <a:ext cx="2255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División de objetos en</a:t>
            </a:r>
          </a:p>
          <a:p>
            <a:r>
              <a:rPr lang="es-ES" dirty="0"/>
              <a:t>diferentes imágenes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75AEDE-F75D-4FC6-8650-3ECBEAEA3042}"/>
              </a:ext>
            </a:extLst>
          </p:cNvPr>
          <p:cNvSpPr txBox="1"/>
          <p:nvPr/>
        </p:nvSpPr>
        <p:spPr>
          <a:xfrm>
            <a:off x="363143" y="3374153"/>
            <a:ext cx="19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 de imágenes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91390A5-EC2E-4EDD-88B7-251387F291B2}"/>
              </a:ext>
            </a:extLst>
          </p:cNvPr>
          <p:cNvSpPr txBox="1"/>
          <p:nvPr/>
        </p:nvSpPr>
        <p:spPr>
          <a:xfrm>
            <a:off x="391142" y="4300617"/>
            <a:ext cx="181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resultado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D5263524-6898-4AE6-BE88-88597CAC9F47}"/>
              </a:ext>
            </a:extLst>
          </p:cNvPr>
          <p:cNvCxnSpPr/>
          <p:nvPr/>
        </p:nvCxnSpPr>
        <p:spPr>
          <a:xfrm>
            <a:off x="2411760" y="263235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E7F71B9-2B83-44E0-ACA6-00832F6CB2B5}"/>
              </a:ext>
            </a:extLst>
          </p:cNvPr>
          <p:cNvCxnSpPr/>
          <p:nvPr/>
        </p:nvCxnSpPr>
        <p:spPr>
          <a:xfrm>
            <a:off x="5733629" y="2632355"/>
            <a:ext cx="1070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498639A4-7FB1-479A-A300-8211942E8C52}"/>
              </a:ext>
            </a:extLst>
          </p:cNvPr>
          <p:cNvCxnSpPr>
            <a:endCxn id="35" idx="0"/>
          </p:cNvCxnSpPr>
          <p:nvPr/>
        </p:nvCxnSpPr>
        <p:spPr>
          <a:xfrm>
            <a:off x="7676564" y="2951745"/>
            <a:ext cx="0" cy="28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BBBAFB0-C79A-42DC-AC79-67B18BBA7DF4}"/>
              </a:ext>
            </a:extLst>
          </p:cNvPr>
          <p:cNvCxnSpPr/>
          <p:nvPr/>
        </p:nvCxnSpPr>
        <p:spPr>
          <a:xfrm flipH="1">
            <a:off x="5733627" y="3556806"/>
            <a:ext cx="535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EE15F65-7914-4CA1-B2F4-31AE69472C61}"/>
              </a:ext>
            </a:extLst>
          </p:cNvPr>
          <p:cNvCxnSpPr/>
          <p:nvPr/>
        </p:nvCxnSpPr>
        <p:spPr>
          <a:xfrm flipH="1">
            <a:off x="2555776" y="3556806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6B32776-F702-4362-BEBA-89FD1FB11A7E}"/>
              </a:ext>
            </a:extLst>
          </p:cNvPr>
          <p:cNvSpPr/>
          <p:nvPr/>
        </p:nvSpPr>
        <p:spPr>
          <a:xfrm>
            <a:off x="319674" y="2398908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53B9C60-49F3-4511-94E0-CC5C75FB8038}"/>
              </a:ext>
            </a:extLst>
          </p:cNvPr>
          <p:cNvSpPr txBox="1"/>
          <p:nvPr/>
        </p:nvSpPr>
        <p:spPr>
          <a:xfrm>
            <a:off x="319674" y="2434912"/>
            <a:ext cx="19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de entrada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3F6B27D-8BFF-4139-8FCB-04BE0B17942B}"/>
              </a:ext>
            </a:extLst>
          </p:cNvPr>
          <p:cNvCxnSpPr>
            <a:cxnSpLocks/>
          </p:cNvCxnSpPr>
          <p:nvPr/>
        </p:nvCxnSpPr>
        <p:spPr>
          <a:xfrm>
            <a:off x="1331640" y="3881984"/>
            <a:ext cx="0" cy="33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n 53">
            <a:extLst>
              <a:ext uri="{FF2B5EF4-FFF2-40B4-BE49-F238E27FC236}">
                <a16:creationId xmlns:a16="http://schemas.microsoft.com/office/drawing/2014/main" id="{072A21F4-FD25-4A97-9BBF-69F74EE5A4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9" t="17806" r="7402" b="50000"/>
          <a:stretch/>
        </p:blipFill>
        <p:spPr>
          <a:xfrm>
            <a:off x="659484" y="4981032"/>
            <a:ext cx="2818656" cy="162395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1383C257-A07A-4B82-B2C5-AE2762F21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12" y="4433865"/>
            <a:ext cx="4597073" cy="21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87528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Despegue.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Búsqueda.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Aterrizaje.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91880" y="140110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Control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7BC660-62DF-4B65-A0B8-8D36276C0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72" y="2009614"/>
            <a:ext cx="4532843" cy="35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2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</TotalTime>
  <Words>374</Words>
  <Application>Microsoft Office PowerPoint</Application>
  <PresentationFormat>Presentación en pantalla (4:3)</PresentationFormat>
  <Paragraphs>156</Paragraphs>
  <Slides>23</Slides>
  <Notes>1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Tema de Office</vt:lpstr>
      <vt:lpstr>Despegue, navegación y aterrizaje visuales de un drone usando JdeRobot </vt:lpstr>
      <vt:lpstr>Índice</vt:lpstr>
      <vt:lpstr>Introducción</vt:lpstr>
      <vt:lpstr>Objetivos</vt:lpstr>
      <vt:lpstr>Objetivos</vt:lpstr>
      <vt:lpstr>Infraestructura</vt:lpstr>
      <vt:lpstr>Algoritmo de navegación autónoma</vt:lpstr>
      <vt:lpstr>Algoritmo de navegación autónoma</vt:lpstr>
      <vt:lpstr>Algoritmo de navegación autónoma</vt:lpstr>
      <vt:lpstr>Algoritmo de navegación autónoma</vt:lpstr>
      <vt:lpstr>Experimentos</vt:lpstr>
      <vt:lpstr>Experimentos</vt:lpstr>
      <vt:lpstr>Experimentos</vt:lpstr>
      <vt:lpstr>Experimentos</vt:lpstr>
      <vt:lpstr>Conclusiones</vt:lpstr>
      <vt:lpstr>Conclusiones</vt:lpstr>
      <vt:lpstr>Conclusiones</vt:lpstr>
      <vt:lpstr>Conclusiones</vt:lpstr>
      <vt:lpstr>Enlaces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U.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Jorge Vela Peña</cp:lastModifiedBy>
  <cp:revision>211</cp:revision>
  <dcterms:created xsi:type="dcterms:W3CDTF">2017-09-05T16:49:44Z</dcterms:created>
  <dcterms:modified xsi:type="dcterms:W3CDTF">2017-10-27T11:52:03Z</dcterms:modified>
</cp:coreProperties>
</file>